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6" autoAdjust="0"/>
    <p:restoredTop sz="94660"/>
  </p:normalViewPr>
  <p:slideViewPr>
    <p:cSldViewPr snapToGrid="0">
      <p:cViewPr varScale="1">
        <p:scale>
          <a:sx n="79" d="100"/>
          <a:sy n="79" d="100"/>
        </p:scale>
        <p:origin x="78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33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803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11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43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687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38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54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49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46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9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20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B08FD-4972-42E7-BAF8-9B275F4AFFDA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EC502-5C8D-4884-A6B9-0070B1610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86000">
              <a:srgbClr val="92D0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467" y="2758369"/>
            <a:ext cx="10515600" cy="1325563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CN" sz="9600" b="1" dirty="0"/>
              <a:t>Basic </a:t>
            </a:r>
            <a:r>
              <a:rPr lang="en-US" altLang="zh-CN" sz="9600" b="1" dirty="0" smtClean="0"/>
              <a:t>Review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3260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12" t="2351" r="684" b="917"/>
          <a:stretch/>
        </p:blipFill>
        <p:spPr>
          <a:xfrm>
            <a:off x="3196095" y="749417"/>
            <a:ext cx="8995905" cy="4919551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985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一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LeNet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263889" y="85706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手写数字识别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170582" y="5159830"/>
            <a:ext cx="51411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早期的神经网络</a:t>
            </a:r>
            <a:endParaRPr lang="en-US" altLang="zh-CN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利用卷积层学习图片空间信息</a:t>
            </a:r>
            <a:endParaRPr lang="en-US" altLang="zh-CN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全</a:t>
            </a:r>
            <a:r>
              <a:rPr lang="zh-CN" altLang="en-US" sz="2800" dirty="0" smtClean="0"/>
              <a:t>连接置换类别空间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3503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985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一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LeNet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0" y="1041489"/>
            <a:ext cx="11876190" cy="5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3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985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一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LeNet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263889" y="85706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手写数字识别</a:t>
            </a:r>
            <a:endParaRPr lang="zh-CN" altLang="en-US" sz="3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985865" y="1443942"/>
            <a:ext cx="2016632" cy="4628562"/>
            <a:chOff x="4832037" y="839177"/>
            <a:chExt cx="2266667" cy="544641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/>
            <a:srcRect t="2663"/>
            <a:stretch/>
          </p:blipFill>
          <p:spPr>
            <a:xfrm>
              <a:off x="4832037" y="4357393"/>
              <a:ext cx="2266667" cy="192820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2409" y="3065005"/>
              <a:ext cx="2184583" cy="1314286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3747" y="839177"/>
              <a:ext cx="2184583" cy="2291142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619" y="1950863"/>
            <a:ext cx="7308736" cy="388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985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一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LeNet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254200" y="1654627"/>
            <a:ext cx="449346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lr: </a:t>
            </a:r>
            <a:r>
              <a:rPr lang="en-US" altLang="zh-CN" sz="3200" dirty="0" smtClean="0"/>
              <a:t>0.001</a:t>
            </a:r>
            <a:endParaRPr lang="en-US" altLang="zh-CN" sz="3200" dirty="0"/>
          </a:p>
          <a:p>
            <a:r>
              <a:rPr lang="en-US" altLang="zh-CN" sz="3200" dirty="0" smtClean="0"/>
              <a:t>resize </a:t>
            </a:r>
            <a:r>
              <a:rPr lang="en-US" altLang="zh-CN" sz="3200" dirty="0"/>
              <a:t>= </a:t>
            </a:r>
            <a:r>
              <a:rPr lang="en-US" altLang="zh-CN" sz="3200" dirty="0" smtClean="0"/>
              <a:t>28</a:t>
            </a:r>
          </a:p>
          <a:p>
            <a:r>
              <a:rPr lang="en-US" altLang="zh-CN" sz="3200" dirty="0" smtClean="0"/>
              <a:t>batch_size=32</a:t>
            </a:r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_loss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0.3353431835984841</a:t>
            </a:r>
            <a:r>
              <a:rPr lang="zh-CN" altLang="en-US" sz="3200" dirty="0" smtClean="0"/>
              <a:t>, </a:t>
            </a:r>
            <a:endParaRPr lang="en-US" altLang="zh-CN" sz="3200" dirty="0" smtClean="0"/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_acc: </a:t>
            </a:r>
            <a:endParaRPr lang="en-US" altLang="zh-CN" sz="3200" dirty="0" smtClean="0"/>
          </a:p>
          <a:p>
            <a:r>
              <a:rPr lang="en-US" altLang="zh-CN" sz="3200" dirty="0"/>
              <a:t>    0.8747004866600037</a:t>
            </a:r>
            <a:endParaRPr lang="zh-CN" altLang="en-US" sz="3200" dirty="0" smtClean="0"/>
          </a:p>
          <a:p>
            <a:r>
              <a:rPr lang="zh-CN" altLang="en-US" sz="3200" dirty="0" smtClean="0"/>
              <a:t>time_spend:</a:t>
            </a:r>
            <a:endParaRPr lang="en-US" altLang="zh-CN" sz="3200" dirty="0" smtClean="0"/>
          </a:p>
          <a:p>
            <a:r>
              <a:rPr lang="en-US" altLang="zh-CN" sz="3200" dirty="0" smtClean="0"/>
              <a:t>    </a:t>
            </a:r>
            <a:r>
              <a:rPr lang="en-US" altLang="zh-CN" sz="3200" dirty="0"/>
              <a:t>10.18 epoch/s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512" y="1498235"/>
            <a:ext cx="6009524" cy="4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6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93000">
              <a:srgbClr val="00B0F0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467" y="2758369"/>
            <a:ext cx="10515600" cy="1325563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CN" sz="9600" b="1" dirty="0" smtClean="0"/>
              <a:t>AlexNet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95046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316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二</a:t>
            </a:r>
            <a:r>
              <a:rPr lang="zh-CN" altLang="en-US" sz="3200" dirty="0" smtClean="0"/>
              <a:t>、</a:t>
            </a:r>
            <a:r>
              <a:rPr lang="en-US" altLang="zh-CN" sz="3200" dirty="0"/>
              <a:t>AlexNet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700" y="749417"/>
            <a:ext cx="9195300" cy="49795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7" y="1085319"/>
            <a:ext cx="1714286" cy="5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7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316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二、</a:t>
            </a:r>
            <a:r>
              <a:rPr lang="en-US" altLang="zh-CN" sz="3200" dirty="0"/>
              <a:t>AlexNet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6096000" y="3519716"/>
            <a:ext cx="49621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差异</a:t>
            </a:r>
            <a:r>
              <a:rPr lang="en-US" altLang="zh-CN" sz="32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Channel_num (input)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kernel_size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stride_size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Pool_set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Conv_num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err="1" smtClean="0"/>
              <a:t>FullyLayer_size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18" y="985367"/>
            <a:ext cx="3941605" cy="567464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73012" y="1670180"/>
            <a:ext cx="490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更</a:t>
            </a:r>
            <a:r>
              <a:rPr lang="zh-CN" altLang="en-US" sz="3600" dirty="0" smtClean="0"/>
              <a:t>大、更深、 精度更高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1274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316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二、</a:t>
            </a:r>
            <a:r>
              <a:rPr lang="en-US" altLang="zh-CN" sz="3200" dirty="0"/>
              <a:t>AlexNet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9" y="788363"/>
            <a:ext cx="9417000" cy="515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7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316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二、</a:t>
            </a:r>
            <a:r>
              <a:rPr lang="en-US" altLang="zh-CN" sz="3200" dirty="0"/>
              <a:t>AlexNet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72" y="788363"/>
            <a:ext cx="7922509" cy="59288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7" y="1085319"/>
            <a:ext cx="1714286" cy="5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316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二、</a:t>
            </a:r>
            <a:r>
              <a:rPr lang="en-US" altLang="zh-CN" sz="3200" dirty="0"/>
              <a:t>AlexNet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570" y="892928"/>
            <a:ext cx="5599827" cy="55657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7" y="1085319"/>
            <a:ext cx="1714286" cy="5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8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818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基础回顾</a:t>
            </a:r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0" y="1002858"/>
            <a:ext cx="2518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Sigmoid()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35" y="1587633"/>
            <a:ext cx="6314286" cy="4076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47640" y="1841073"/>
                <a:ext cx="2748573" cy="100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0" y="1841073"/>
                <a:ext cx="2748573" cy="10080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76707" y="3102609"/>
            <a:ext cx="58352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多层：</a:t>
            </a:r>
            <a:endParaRPr lang="en-US" altLang="zh-CN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X</a:t>
            </a:r>
            <a:r>
              <a:rPr lang="zh-CN" altLang="en-US" sz="3200" dirty="0" smtClean="0"/>
              <a:t>较大较小都容易梯度消失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8082844" y="3394996"/>
            <a:ext cx="654756" cy="46580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3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316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二、</a:t>
            </a:r>
            <a:r>
              <a:rPr lang="en-US" altLang="zh-CN" sz="3200" dirty="0"/>
              <a:t>AlexNet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267478" y="137179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dirty="0" smtClean="0"/>
              <a:t>lr: 0.001</a:t>
            </a:r>
          </a:p>
          <a:p>
            <a:r>
              <a:rPr lang="en-US" altLang="zh-CN" sz="3200" dirty="0" smtClean="0"/>
              <a:t>resize = 224</a:t>
            </a:r>
          </a:p>
          <a:p>
            <a:r>
              <a:rPr lang="en-US" altLang="zh-CN" sz="3200" dirty="0" smtClean="0"/>
              <a:t>batch_size = 32</a:t>
            </a:r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_loss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0.2832744732296791</a:t>
            </a:r>
            <a:r>
              <a:rPr lang="zh-CN" altLang="en-US" sz="3200" dirty="0" smtClean="0"/>
              <a:t>, </a:t>
            </a:r>
            <a:endParaRPr lang="en-US" altLang="zh-CN" sz="3200" dirty="0" smtClean="0"/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_acc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</a:t>
            </a:r>
            <a:r>
              <a:rPr lang="en-US" altLang="zh-CN" sz="3200" dirty="0"/>
              <a:t>0.9131389856338501</a:t>
            </a:r>
            <a:endParaRPr lang="zh-CN" altLang="en-US" sz="3200" dirty="0"/>
          </a:p>
          <a:p>
            <a:r>
              <a:rPr lang="zh-CN" altLang="en-US" sz="3200" dirty="0"/>
              <a:t>time_spend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135.32  </a:t>
            </a:r>
            <a:r>
              <a:rPr lang="zh-CN" altLang="en-US" sz="3200" dirty="0" smtClean="0"/>
              <a:t>epoch</a:t>
            </a:r>
            <a:r>
              <a:rPr lang="zh-CN" altLang="en-US" sz="3200" dirty="0"/>
              <a:t>/s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534" y="1405384"/>
            <a:ext cx="5971429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7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93000">
              <a:schemeClr val="accent4">
                <a:lumMod val="60000"/>
                <a:lumOff val="4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467" y="2758369"/>
            <a:ext cx="10515600" cy="1325563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CN" sz="9600" b="1" dirty="0" smtClean="0"/>
              <a:t>VGG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03155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752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三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VGG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1221738" y="248360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使用块的</a:t>
            </a:r>
            <a:endParaRPr lang="en-US" altLang="zh-CN" sz="3600" dirty="0" smtClean="0"/>
          </a:p>
          <a:p>
            <a:r>
              <a:rPr lang="zh-CN" altLang="en-US" sz="3600" dirty="0" smtClean="0"/>
              <a:t>网络</a:t>
            </a:r>
            <a:r>
              <a:rPr lang="en-US" altLang="zh-CN" sz="3600" dirty="0" smtClean="0"/>
              <a:t>VGG</a:t>
            </a:r>
            <a:endParaRPr lang="zh-CN" altLang="en-US" sz="3600" dirty="0"/>
          </a:p>
        </p:txBody>
      </p:sp>
      <p:pic>
        <p:nvPicPr>
          <p:cNvPr id="11266" name="Picture 2" descr="https://ss0.bdstatic.com/70cFvHSh_Q1YnxGkpoWK1HF6hhy/it/u=439583484,2045710428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86" y="1409871"/>
            <a:ext cx="7411553" cy="435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5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752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三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VGG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7136" b="8762"/>
          <a:stretch/>
        </p:blipFill>
        <p:spPr>
          <a:xfrm>
            <a:off x="587828" y="1021628"/>
            <a:ext cx="9731829" cy="55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752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三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VGG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178"/>
          <a:stretch/>
        </p:blipFill>
        <p:spPr>
          <a:xfrm>
            <a:off x="948381" y="1184987"/>
            <a:ext cx="10295238" cy="47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752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三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VGG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05" y="788362"/>
            <a:ext cx="9349274" cy="606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752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三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VGG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298"/>
            <a:ext cx="6275841" cy="39422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41" y="2103980"/>
            <a:ext cx="5719665" cy="45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752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三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VGG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761" t="31716" r="39278" b="17765"/>
          <a:stretch/>
        </p:blipFill>
        <p:spPr>
          <a:xfrm>
            <a:off x="4030824" y="1446245"/>
            <a:ext cx="7788869" cy="43947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9" y="788362"/>
            <a:ext cx="2406088" cy="52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752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三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VGG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67478" y="137179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dirty="0" smtClean="0"/>
              <a:t>lr: 0.05</a:t>
            </a:r>
          </a:p>
          <a:p>
            <a:r>
              <a:rPr lang="en-US" altLang="zh-CN" sz="3200" dirty="0" smtClean="0"/>
              <a:t>resize = 224</a:t>
            </a:r>
          </a:p>
          <a:p>
            <a:r>
              <a:rPr lang="en-US" altLang="zh-CN" sz="3200" dirty="0" smtClean="0"/>
              <a:t>batch_size = 32</a:t>
            </a:r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_loss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0.24330144947745835</a:t>
            </a:r>
            <a:r>
              <a:rPr lang="zh-CN" altLang="en-US" sz="3200" dirty="0" smtClean="0"/>
              <a:t>, </a:t>
            </a:r>
            <a:endParaRPr lang="en-US" altLang="zh-CN" sz="3200" dirty="0" smtClean="0"/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_acc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0.9220247268676758</a:t>
            </a:r>
            <a:endParaRPr lang="zh-CN" altLang="en-US" sz="3200" dirty="0"/>
          </a:p>
          <a:p>
            <a:r>
              <a:rPr lang="zh-CN" altLang="en-US" sz="3200" dirty="0"/>
              <a:t>time_spend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</a:t>
            </a:r>
            <a:r>
              <a:rPr lang="en-US" altLang="zh-CN" sz="3200" dirty="0"/>
              <a:t>558.17</a:t>
            </a:r>
            <a:r>
              <a:rPr lang="zh-CN" altLang="en-US" sz="3200" dirty="0" smtClean="0"/>
              <a:t> </a:t>
            </a:r>
            <a:r>
              <a:rPr lang="zh-CN" altLang="en-US" sz="3200" dirty="0"/>
              <a:t>epoch/s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71" y="1371799"/>
            <a:ext cx="6009524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752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三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VGG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1" y="1295246"/>
            <a:ext cx="5687433" cy="43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576" y="2425210"/>
            <a:ext cx="2020358" cy="43938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54133" t="-1" r="7136" b="-1"/>
          <a:stretch/>
        </p:blipFill>
        <p:spPr>
          <a:xfrm>
            <a:off x="5778760" y="749417"/>
            <a:ext cx="4058816" cy="60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1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818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基础回顾</a:t>
            </a:r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0" y="1002858"/>
            <a:ext cx="1993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ReLu()</a:t>
            </a:r>
            <a:endParaRPr lang="en-US" altLang="zh-CN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715997" y="1874940"/>
                <a:ext cx="2555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⁡(0,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97" y="1874940"/>
                <a:ext cx="2555251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09" y="1587633"/>
            <a:ext cx="6152381" cy="40095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6707" y="3102609"/>
            <a:ext cx="55707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解决了梯度消失（</a:t>
            </a:r>
            <a:r>
              <a:rPr lang="en-US" altLang="zh-CN" sz="3200" dirty="0" smtClean="0"/>
              <a:t>+</a:t>
            </a:r>
            <a:r>
              <a:rPr lang="zh-CN" altLang="en-US" sz="3200" dirty="0" smtClean="0"/>
              <a:t>）</a:t>
            </a:r>
            <a:endParaRPr lang="en-US" altLang="zh-C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收敛速度（指数运算）</a:t>
            </a:r>
            <a:r>
              <a:rPr lang="zh-CN" altLang="en-US" sz="3200" dirty="0"/>
              <a:t>很</a:t>
            </a:r>
            <a:r>
              <a:rPr lang="zh-CN" altLang="en-US" sz="3200" dirty="0" smtClean="0"/>
              <a:t>快</a:t>
            </a:r>
            <a:endParaRPr lang="en-US" altLang="zh-C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791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chemeClr val="accent2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467" y="2758369"/>
            <a:ext cx="10515600" cy="1325563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CN" sz="9600" b="1" dirty="0" smtClean="0"/>
              <a:t>NiN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89448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62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NiN</a:t>
            </a:r>
            <a:endParaRPr lang="zh-CN" altLang="en-US" sz="3200" dirty="0"/>
          </a:p>
        </p:txBody>
      </p:sp>
      <p:pic>
        <p:nvPicPr>
          <p:cNvPr id="2050" name="Picture 2" descr="nin-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3104923"/>
            <a:ext cx="117729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446641" y="994691"/>
            <a:ext cx="3445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Network In Network</a:t>
            </a:r>
            <a:endParaRPr lang="en-US" altLang="zh-CN" sz="2800" b="1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91117" y="1815862"/>
            <a:ext cx="4350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1x1</a:t>
            </a:r>
            <a:r>
              <a:rPr lang="zh-CN" altLang="en-US" sz="3200" dirty="0" smtClean="0"/>
              <a:t>卷积代替全连接层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932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62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NiN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79" t="-158" r="46682" b="158"/>
          <a:stretch/>
        </p:blipFill>
        <p:spPr>
          <a:xfrm>
            <a:off x="551684" y="872556"/>
            <a:ext cx="5544316" cy="58873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52115" y="3816220"/>
            <a:ext cx="1858201" cy="2490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/>
              <a:t>占内存</a:t>
            </a:r>
            <a:endParaRPr lang="en-US" altLang="zh-CN" sz="3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/>
              <a:t>占带宽</a:t>
            </a:r>
            <a:endParaRPr lang="en-US" altLang="zh-CN" sz="3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/>
              <a:t>过拟合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4761" t="31716" r="39278" b="17765"/>
          <a:stretch/>
        </p:blipFill>
        <p:spPr>
          <a:xfrm>
            <a:off x="6650856" y="1110343"/>
            <a:ext cx="5159506" cy="291115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66881" y="2006082"/>
            <a:ext cx="5031071" cy="63448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27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62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NiN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787" y="1386085"/>
            <a:ext cx="2828571" cy="317142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33225" y="1386085"/>
            <a:ext cx="2580952" cy="2889537"/>
            <a:chOff x="-93347" y="933135"/>
            <a:chExt cx="2580952" cy="2889537"/>
          </a:xfrm>
        </p:grpSpPr>
        <p:sp>
          <p:nvSpPr>
            <p:cNvPr id="2" name="文本框 1"/>
            <p:cNvSpPr txBox="1"/>
            <p:nvPr/>
          </p:nvSpPr>
          <p:spPr>
            <a:xfrm>
              <a:off x="587828" y="933135"/>
              <a:ext cx="12186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/>
                <a:t>NiN</a:t>
              </a:r>
              <a:r>
                <a:rPr lang="zh-CN" altLang="en-US" sz="3200" dirty="0" smtClean="0"/>
                <a:t>块</a:t>
              </a:r>
              <a:endParaRPr lang="zh-CN" altLang="en-US" sz="3200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3347" y="1517910"/>
              <a:ext cx="2580952" cy="2304762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2920249" y="2043405"/>
            <a:ext cx="5710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一</a:t>
            </a:r>
            <a:r>
              <a:rPr lang="zh-CN" altLang="en-US" sz="3200" dirty="0" smtClean="0"/>
              <a:t>个卷积层 加 两个全连接层</a:t>
            </a:r>
            <a:endParaRPr lang="en-US" altLang="zh-CN" sz="3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1x1</a:t>
            </a:r>
            <a:r>
              <a:rPr lang="zh-CN" altLang="en-US" sz="3200" dirty="0" smtClean="0"/>
              <a:t>卷积  步幅为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， 无填充</a:t>
            </a:r>
            <a:endParaRPr lang="en-US" altLang="zh-CN" sz="3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输出形状等同与卷积层</a:t>
            </a:r>
            <a:endParaRPr lang="en-US" altLang="zh-CN" sz="3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代替 全连接</a:t>
            </a:r>
            <a:r>
              <a:rPr lang="zh-CN" altLang="en-US" sz="3200" dirty="0" smtClean="0"/>
              <a:t>层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23452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62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NiN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257" y="788362"/>
            <a:ext cx="6690049" cy="596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6252" y="1878936"/>
            <a:ext cx="355898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无全连接</a:t>
            </a:r>
            <a:endParaRPr lang="en-US" altLang="zh-CN" sz="3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NiN</a:t>
            </a:r>
            <a:r>
              <a:rPr lang="zh-CN" altLang="en-US" sz="3200" dirty="0" smtClean="0"/>
              <a:t>块和最大池化</a:t>
            </a:r>
            <a:endParaRPr lang="en-US" altLang="zh-CN" sz="3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全局平均池化</a:t>
            </a:r>
            <a:endParaRPr lang="en-US" altLang="zh-CN" sz="3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参数量</a:t>
            </a:r>
            <a:endParaRPr lang="en-US" altLang="zh-CN" sz="3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不易过拟合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483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62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NiN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5EAC1"/>
              </a:clrFrom>
              <a:clrTo>
                <a:srgbClr val="F5EA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943" y="853677"/>
            <a:ext cx="10228571" cy="23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CFAED"/>
              </a:clrFrom>
              <a:clrTo>
                <a:srgbClr val="FCF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943" y="2867073"/>
            <a:ext cx="9428571" cy="38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943" y="2599827"/>
            <a:ext cx="2571911" cy="19096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66114" y="5673012"/>
            <a:ext cx="2435290" cy="3172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五角星 7"/>
          <p:cNvSpPr/>
          <p:nvPr/>
        </p:nvSpPr>
        <p:spPr>
          <a:xfrm>
            <a:off x="7595118" y="5738327"/>
            <a:ext cx="186613" cy="16795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6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62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NiN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542" y="2537926"/>
            <a:ext cx="7403571" cy="29096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3222"/>
          <a:stretch/>
        </p:blipFill>
        <p:spPr>
          <a:xfrm>
            <a:off x="1026368" y="891200"/>
            <a:ext cx="1791477" cy="59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62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NiN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67478" y="137179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dirty="0" smtClean="0"/>
              <a:t>lr: 0.005</a:t>
            </a:r>
          </a:p>
          <a:p>
            <a:r>
              <a:rPr lang="en-US" altLang="zh-CN" sz="3200" dirty="0" smtClean="0"/>
              <a:t>resize = 224</a:t>
            </a:r>
          </a:p>
          <a:p>
            <a:r>
              <a:rPr lang="en-US" altLang="zh-CN" sz="3200" dirty="0" smtClean="0"/>
              <a:t>batch_size = 32</a:t>
            </a:r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_loss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0.3047529511963023</a:t>
            </a:r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_acc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</a:t>
            </a:r>
            <a:r>
              <a:rPr lang="en-US" altLang="zh-CN" sz="3200" dirty="0"/>
              <a:t>0.9013578295707703</a:t>
            </a:r>
            <a:endParaRPr lang="zh-CN" altLang="en-US" sz="3200" dirty="0"/>
          </a:p>
          <a:p>
            <a:r>
              <a:rPr lang="zh-CN" altLang="en-US" sz="3200" dirty="0"/>
              <a:t>time_spend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pPr lvl="1"/>
            <a:r>
              <a:rPr lang="en-US" altLang="zh-CN" sz="3200" dirty="0" smtClean="0"/>
              <a:t>118.68 </a:t>
            </a:r>
            <a:r>
              <a:rPr lang="zh-CN" altLang="en-US" sz="3200" dirty="0" smtClean="0"/>
              <a:t>epoch</a:t>
            </a:r>
            <a:r>
              <a:rPr lang="zh-CN" altLang="en-US" sz="3200" dirty="0"/>
              <a:t>/s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7" y="1372305"/>
            <a:ext cx="6066667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accent2">
                <a:lumMod val="40000"/>
                <a:lumOff val="60000"/>
              </a:schemeClr>
            </a:gs>
            <a:gs pos="100000">
              <a:schemeClr val="accent1">
                <a:lumMod val="75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467" y="2758369"/>
            <a:ext cx="10515600" cy="1325563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CN" sz="9600" b="1" dirty="0" smtClean="0"/>
              <a:t>GoogLeNet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6288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96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五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GoogLeNet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4" y="2640366"/>
            <a:ext cx="11851571" cy="40998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34900" y="1226600"/>
            <a:ext cx="580800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GoogLeNet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第一个 可以做到百层的网络</a:t>
            </a:r>
            <a:endParaRPr lang="en-US" altLang="zh-C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模型参数小、计算复杂度更低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3179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818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基础回顾</a:t>
            </a:r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0" y="1002858"/>
            <a:ext cx="25777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Dropout()</a:t>
            </a:r>
            <a:endParaRPr lang="en-US" altLang="zh-CN" sz="3200" dirty="0"/>
          </a:p>
        </p:txBody>
      </p:sp>
      <p:sp>
        <p:nvSpPr>
          <p:cNvPr id="5" name="矩形 4"/>
          <p:cNvSpPr/>
          <p:nvPr/>
        </p:nvSpPr>
        <p:spPr>
          <a:xfrm>
            <a:off x="909063" y="1841073"/>
            <a:ext cx="516038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层间添加噪音（鲁棒性）</a:t>
            </a:r>
            <a:endParaRPr lang="en-US" altLang="zh-C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模型参数过多</a:t>
            </a:r>
            <a:endParaRPr lang="en-US" altLang="zh-C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复杂度高</a:t>
            </a:r>
            <a:endParaRPr lang="en-US" altLang="zh-CN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应对</a:t>
            </a:r>
            <a:r>
              <a:rPr lang="zh-CN" altLang="en-US" sz="3200" dirty="0"/>
              <a:t>过拟合问题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584" y="2048987"/>
            <a:ext cx="6123809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96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五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GoogLeNet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068" y="2130831"/>
            <a:ext cx="6925846" cy="25087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490" y="970837"/>
            <a:ext cx="2172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Inception</a:t>
            </a:r>
            <a:r>
              <a:rPr lang="zh-CN" altLang="en-US" sz="3200" dirty="0" smtClean="0"/>
              <a:t>块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7772399" y="1978091"/>
            <a:ext cx="4166525" cy="2224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提取空间信息</a:t>
            </a:r>
            <a:endParaRPr lang="en-US" altLang="zh-CN" sz="3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减少通道数，复杂度</a:t>
            </a:r>
            <a:endParaRPr lang="en-US" altLang="zh-CN" sz="3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输入输出高宽一致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2258008" y="2967135"/>
            <a:ext cx="438539" cy="2612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77951" y="2967135"/>
            <a:ext cx="438539" cy="2612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016689" y="3614057"/>
            <a:ext cx="626706" cy="2612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148624" y="1431099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38624" y="1428007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328624" y="1430742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421891" y="1421987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11891" y="1418895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601891" y="1421630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727986" y="1423920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817986" y="1420828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907986" y="1423563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394744" y="4802477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484744" y="4799385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574744" y="4802120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3778624" y="4533900"/>
            <a:ext cx="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3752850" y="2006600"/>
            <a:ext cx="3175" cy="24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75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96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五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GoogLeNet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068" y="2130831"/>
            <a:ext cx="6925846" cy="25087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490" y="970837"/>
            <a:ext cx="2172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Inception</a:t>
            </a:r>
            <a:r>
              <a:rPr lang="zh-CN" altLang="en-US" sz="3200" dirty="0" smtClean="0"/>
              <a:t>块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7772399" y="1978091"/>
            <a:ext cx="4166525" cy="2224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提取空间信息</a:t>
            </a:r>
            <a:endParaRPr lang="en-US" altLang="zh-CN" sz="3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减少通道数，复杂度</a:t>
            </a:r>
            <a:endParaRPr lang="en-US" altLang="zh-CN" sz="3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输入输出高宽一致</a:t>
            </a:r>
            <a:endParaRPr lang="zh-CN" altLang="en-US" sz="3200" dirty="0"/>
          </a:p>
        </p:txBody>
      </p:sp>
      <p:sp>
        <p:nvSpPr>
          <p:cNvPr id="21" name="矩形 20"/>
          <p:cNvSpPr/>
          <p:nvPr/>
        </p:nvSpPr>
        <p:spPr>
          <a:xfrm>
            <a:off x="3148624" y="1431099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38624" y="1428007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328624" y="1430742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421891" y="1421987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11891" y="1418895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601891" y="1421630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727986" y="1423920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817986" y="1420828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907986" y="1423563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394744" y="4802477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484744" y="4799385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574744" y="4802120"/>
            <a:ext cx="540000" cy="541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3778624" y="4533900"/>
            <a:ext cx="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3752850" y="2006600"/>
            <a:ext cx="3175" cy="24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21094" y="2827176"/>
            <a:ext cx="418704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64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2359984" y="2465229"/>
            <a:ext cx="535724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128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2270449" y="3225114"/>
            <a:ext cx="418704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96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724869" y="2550368"/>
            <a:ext cx="418704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4814869" y="3196508"/>
            <a:ext cx="418704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16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585710" y="2472188"/>
            <a:ext cx="418704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177337" y="5525305"/>
            <a:ext cx="1202573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192x28x28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207193" y="955305"/>
            <a:ext cx="1202573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256x28x28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3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96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五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GoogLeNet</a:t>
            </a:r>
            <a:endParaRPr lang="zh-CN" altLang="en-US" sz="32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055" y="924622"/>
            <a:ext cx="6762945" cy="5933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48" y="2616848"/>
            <a:ext cx="5638095" cy="22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8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96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五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GoogLeNet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873" y="763766"/>
            <a:ext cx="3659547" cy="6094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720" y="1256301"/>
            <a:ext cx="6107859" cy="55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96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五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GoogLeNet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1387150" y="6296904"/>
            <a:ext cx="9417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Roboto"/>
              </a:rPr>
              <a:t>Inception</a:t>
            </a:r>
            <a:r>
              <a:rPr lang="zh-CN" altLang="en-US" sz="2000" dirty="0">
                <a:latin typeface="Roboto"/>
              </a:rPr>
              <a:t>块的通道数分配之比是在 </a:t>
            </a:r>
            <a:r>
              <a:rPr lang="en-US" altLang="zh-CN" sz="2000" dirty="0">
                <a:latin typeface="Roboto"/>
              </a:rPr>
              <a:t>ImageNet </a:t>
            </a:r>
            <a:r>
              <a:rPr lang="zh-CN" altLang="en-US" sz="2000" dirty="0">
                <a:latin typeface="Roboto"/>
              </a:rPr>
              <a:t>数据集上通过大量的实验得来的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771"/>
          <a:stretch/>
        </p:blipFill>
        <p:spPr>
          <a:xfrm>
            <a:off x="1598045" y="811763"/>
            <a:ext cx="8814917" cy="54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2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96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五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GoogLeNet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CB64C"/>
              </a:clrFrom>
              <a:clrTo>
                <a:srgbClr val="FCB6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3423" y="1534692"/>
            <a:ext cx="2561905" cy="45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873" y="763766"/>
            <a:ext cx="3659547" cy="60942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3222" b="72715"/>
          <a:stretch/>
        </p:blipFill>
        <p:spPr>
          <a:xfrm>
            <a:off x="9067397" y="1534692"/>
            <a:ext cx="2643650" cy="24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96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五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GoogLeNet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873" y="710471"/>
            <a:ext cx="3659547" cy="60942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776" y="349955"/>
            <a:ext cx="6958262" cy="6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5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96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五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GoogLeNet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70" y="2954151"/>
            <a:ext cx="6444022" cy="17189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873" y="763766"/>
            <a:ext cx="3659547" cy="609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963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五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GoogLeNet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124" y="1701132"/>
            <a:ext cx="5161905" cy="38476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78" y="137179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dirty="0" smtClean="0"/>
              <a:t>lr: 0.001</a:t>
            </a:r>
          </a:p>
          <a:p>
            <a:r>
              <a:rPr lang="en-US" altLang="zh-CN" sz="3200" dirty="0" smtClean="0"/>
              <a:t>resize = 224</a:t>
            </a:r>
          </a:p>
          <a:p>
            <a:r>
              <a:rPr lang="en-US" altLang="zh-CN" sz="3200" dirty="0" smtClean="0"/>
              <a:t>batch_size = 32</a:t>
            </a:r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_loss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0.25567071758710536</a:t>
            </a:r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_acc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0.9149360656738281</a:t>
            </a:r>
          </a:p>
          <a:p>
            <a:r>
              <a:rPr lang="zh-CN" altLang="en-US" sz="3200" dirty="0" smtClean="0"/>
              <a:t>time_spend:</a:t>
            </a:r>
            <a:endParaRPr lang="en-US" altLang="zh-CN" sz="3200" dirty="0" smtClean="0"/>
          </a:p>
          <a:p>
            <a:pPr lvl="1"/>
            <a:r>
              <a:rPr lang="en-US" altLang="zh-CN" sz="3200" dirty="0"/>
              <a:t>294.37</a:t>
            </a:r>
            <a:r>
              <a:rPr lang="en-US" altLang="zh-CN" sz="3200" dirty="0" smtClean="0"/>
              <a:t> </a:t>
            </a:r>
            <a:r>
              <a:rPr lang="zh-CN" altLang="en-US" sz="3200" dirty="0" smtClean="0"/>
              <a:t>epoch</a:t>
            </a:r>
            <a:r>
              <a:rPr lang="zh-CN" altLang="en-US" sz="3200" dirty="0"/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72080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467" y="2758369"/>
            <a:ext cx="10515600" cy="1325563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CN" sz="9600" b="1" dirty="0" smtClean="0"/>
              <a:t>ResNet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22981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818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基础回顾</a:t>
            </a:r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0" y="1002858"/>
            <a:ext cx="2576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二维卷积</a:t>
            </a:r>
            <a:endParaRPr lang="en-US" altLang="zh-CN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444" y="1120759"/>
            <a:ext cx="7771395" cy="32502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95999" y="48468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Fig. 2x2</a:t>
            </a:r>
            <a:r>
              <a:rPr lang="zh-CN" altLang="en-US" dirty="0" smtClean="0"/>
              <a:t>的二</a:t>
            </a:r>
            <a:r>
              <a:rPr lang="zh-CN" altLang="en-US" dirty="0"/>
              <a:t>维互相关运算</a:t>
            </a:r>
          </a:p>
        </p:txBody>
      </p:sp>
    </p:spTree>
    <p:extLst>
      <p:ext uri="{BB962C8B-B14F-4D97-AF65-F5344CB8AC3E}">
        <p14:creationId xmlns:p14="http://schemas.microsoft.com/office/powerpoint/2010/main" val="6754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183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六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ResNet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29" y="3700261"/>
            <a:ext cx="4171429" cy="24095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68296" y="1460689"/>
            <a:ext cx="537839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altLang="zh-CN" sz="3600" dirty="0" smtClean="0"/>
              <a:t>ResNet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 smtClean="0"/>
              <a:t>减小梯度问题</a:t>
            </a:r>
            <a:endParaRPr lang="en-US" altLang="zh-CN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 smtClean="0"/>
              <a:t>提升多层网络的可能性</a:t>
            </a:r>
            <a:endParaRPr lang="zh-CN" altLang="en-US" sz="3600" dirty="0"/>
          </a:p>
        </p:txBody>
      </p:sp>
      <p:sp>
        <p:nvSpPr>
          <p:cNvPr id="15" name="任意多边形 14"/>
          <p:cNvSpPr/>
          <p:nvPr/>
        </p:nvSpPr>
        <p:spPr>
          <a:xfrm>
            <a:off x="6976534" y="3926285"/>
            <a:ext cx="3036710" cy="2068115"/>
          </a:xfrm>
          <a:custGeom>
            <a:avLst/>
            <a:gdLst>
              <a:gd name="connsiteX0" fmla="*/ 0 w 2686755"/>
              <a:gd name="connsiteY0" fmla="*/ 13473 h 2126534"/>
              <a:gd name="connsiteX1" fmla="*/ 632177 w 2686755"/>
              <a:gd name="connsiteY1" fmla="*/ 103784 h 2126534"/>
              <a:gd name="connsiteX2" fmla="*/ 519288 w 2686755"/>
              <a:gd name="connsiteY2" fmla="*/ 781118 h 2126534"/>
              <a:gd name="connsiteX3" fmla="*/ 1286933 w 2686755"/>
              <a:gd name="connsiteY3" fmla="*/ 713384 h 2126534"/>
              <a:gd name="connsiteX4" fmla="*/ 1275644 w 2686755"/>
              <a:gd name="connsiteY4" fmla="*/ 1435873 h 2126534"/>
              <a:gd name="connsiteX5" fmla="*/ 1998133 w 2686755"/>
              <a:gd name="connsiteY5" fmla="*/ 1379429 h 2126534"/>
              <a:gd name="connsiteX6" fmla="*/ 1885244 w 2686755"/>
              <a:gd name="connsiteY6" fmla="*/ 2034184 h 2126534"/>
              <a:gd name="connsiteX7" fmla="*/ 2585155 w 2686755"/>
              <a:gd name="connsiteY7" fmla="*/ 2124495 h 2126534"/>
              <a:gd name="connsiteX8" fmla="*/ 2686755 w 2686755"/>
              <a:gd name="connsiteY8" fmla="*/ 2101918 h 212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6755" h="2126534">
                <a:moveTo>
                  <a:pt x="0" y="13473"/>
                </a:moveTo>
                <a:cubicBezTo>
                  <a:pt x="272814" y="-5342"/>
                  <a:pt x="545629" y="-24157"/>
                  <a:pt x="632177" y="103784"/>
                </a:cubicBezTo>
                <a:cubicBezTo>
                  <a:pt x="718725" y="231725"/>
                  <a:pt x="410162" y="679518"/>
                  <a:pt x="519288" y="781118"/>
                </a:cubicBezTo>
                <a:cubicBezTo>
                  <a:pt x="628414" y="882718"/>
                  <a:pt x="1160874" y="604258"/>
                  <a:pt x="1286933" y="713384"/>
                </a:cubicBezTo>
                <a:cubicBezTo>
                  <a:pt x="1412992" y="822510"/>
                  <a:pt x="1157111" y="1324866"/>
                  <a:pt x="1275644" y="1435873"/>
                </a:cubicBezTo>
                <a:cubicBezTo>
                  <a:pt x="1394177" y="1546881"/>
                  <a:pt x="1896533" y="1279711"/>
                  <a:pt x="1998133" y="1379429"/>
                </a:cubicBezTo>
                <a:cubicBezTo>
                  <a:pt x="2099733" y="1479147"/>
                  <a:pt x="1787407" y="1910006"/>
                  <a:pt x="1885244" y="2034184"/>
                </a:cubicBezTo>
                <a:cubicBezTo>
                  <a:pt x="1983081" y="2158362"/>
                  <a:pt x="2451570" y="2113206"/>
                  <a:pt x="2585155" y="2124495"/>
                </a:cubicBezTo>
                <a:cubicBezTo>
                  <a:pt x="2718740" y="2135784"/>
                  <a:pt x="2654770" y="2096274"/>
                  <a:pt x="2686755" y="21019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976534" y="3703083"/>
            <a:ext cx="3036710" cy="2629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5" idx="1"/>
          </p:cNvCxnSpPr>
          <p:nvPr/>
        </p:nvCxnSpPr>
        <p:spPr>
          <a:xfrm flipV="1">
            <a:off x="7505700" y="4027218"/>
            <a:ext cx="185353" cy="12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320969" y="343821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 = L1 + L2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33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183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六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ResNet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768031" y="10880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残差块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5" y="1787082"/>
            <a:ext cx="5352381" cy="4209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445956" y="2235201"/>
                <a:ext cx="527362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 smtClean="0"/>
                  <a:t>残差块加入快速通道</a:t>
                </a:r>
                <a:endParaRPr lang="en-US" altLang="zh-CN" sz="2800" dirty="0" smtClean="0"/>
              </a:p>
              <a:p>
                <a:r>
                  <a:rPr lang="zh-CN" altLang="en-US" sz="2800" dirty="0" smtClean="0"/>
                  <a:t>    以获得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 smtClean="0"/>
                  <a:t>的结构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956" y="2235201"/>
                <a:ext cx="5273623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079" t="-9615" r="-1155" b="-14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841067" y="4030133"/>
            <a:ext cx="4280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个人理解：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x </a:t>
            </a:r>
            <a:r>
              <a:rPr lang="zh-CN" altLang="en-US" dirty="0" smtClean="0"/>
              <a:t>为先前的小网络模型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g(x) </a:t>
            </a:r>
            <a:r>
              <a:rPr lang="zh-CN" altLang="en-US" dirty="0" smtClean="0"/>
              <a:t>为学习到的很小的梯度参数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08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183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六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ResNet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063082" y="818192"/>
            <a:ext cx="20826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两种形式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通道融合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534" y="818192"/>
            <a:ext cx="7439378" cy="57067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3597"/>
          <a:stretch/>
        </p:blipFill>
        <p:spPr>
          <a:xfrm>
            <a:off x="173819" y="1841073"/>
            <a:ext cx="5125969" cy="44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183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六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ResNet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584" y="769134"/>
            <a:ext cx="7930884" cy="60888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205" y="749417"/>
            <a:ext cx="2617105" cy="60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183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六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ResNet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205" y="749417"/>
            <a:ext cx="2617105" cy="60888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017" y="2848482"/>
            <a:ext cx="7473206" cy="268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2183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六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ResNet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995" y="1575958"/>
            <a:ext cx="6038095" cy="44285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78" y="137179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dirty="0" smtClean="0"/>
              <a:t>lr: 0.001</a:t>
            </a:r>
          </a:p>
          <a:p>
            <a:r>
              <a:rPr lang="en-US" altLang="zh-CN" sz="3200" dirty="0" smtClean="0"/>
              <a:t>resize = 224</a:t>
            </a:r>
          </a:p>
          <a:p>
            <a:r>
              <a:rPr lang="en-US" altLang="zh-CN" sz="3200" dirty="0" smtClean="0"/>
              <a:t>batch_size = 32</a:t>
            </a:r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_loss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0.2608896359956017</a:t>
            </a:r>
            <a:endParaRPr lang="en-US" altLang="zh-CN" sz="3200" dirty="0" smtClean="0"/>
          </a:p>
          <a:p>
            <a:r>
              <a:rPr lang="zh-CN" altLang="en-US" sz="3200" dirty="0" smtClean="0"/>
              <a:t>best</a:t>
            </a:r>
            <a:r>
              <a:rPr lang="zh-CN" altLang="en-US" sz="3200" dirty="0"/>
              <a:t>_acc</a:t>
            </a:r>
            <a:r>
              <a:rPr lang="zh-CN" altLang="en-US" sz="3200" dirty="0" smtClean="0"/>
              <a:t>: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0.9255191683769226</a:t>
            </a:r>
          </a:p>
          <a:p>
            <a:r>
              <a:rPr lang="zh-CN" altLang="en-US" sz="3200" dirty="0" smtClean="0"/>
              <a:t>time_spend:</a:t>
            </a:r>
            <a:endParaRPr lang="en-US" altLang="zh-CN" sz="3200" dirty="0" smtClean="0"/>
          </a:p>
          <a:p>
            <a:pPr lvl="1"/>
            <a:r>
              <a:rPr lang="en-US" altLang="zh-CN" sz="3200" dirty="0" smtClean="0"/>
              <a:t>261.62  </a:t>
            </a:r>
            <a:r>
              <a:rPr lang="zh-CN" altLang="en-US" sz="3200" dirty="0" smtClean="0"/>
              <a:t>epoch</a:t>
            </a:r>
            <a:r>
              <a:rPr lang="zh-CN" altLang="en-US" sz="3200" dirty="0"/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22527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总结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41172" y="915610"/>
          <a:ext cx="11375223" cy="599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781"/>
                <a:gridCol w="1279064"/>
                <a:gridCol w="929128"/>
                <a:gridCol w="1050690"/>
                <a:gridCol w="1098546"/>
                <a:gridCol w="1050690"/>
                <a:gridCol w="1119674"/>
                <a:gridCol w="1119674"/>
                <a:gridCol w="940607"/>
                <a:gridCol w="1429369"/>
              </a:tblGrid>
              <a:tr h="241354">
                <a:tc row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Input_size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Conv</a:t>
                      </a:r>
                      <a:endParaRPr lang="zh-CN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MNIST : 0.001, 32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思想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2413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Loss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Acc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2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LeNet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28x28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5x5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0.34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0.87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10.18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Conv</a:t>
                      </a:r>
                      <a:r>
                        <a:rPr lang="zh-CN" altLang="en-US" baseline="0" dirty="0" smtClean="0"/>
                        <a:t> </a:t>
                      </a:r>
                      <a:endParaRPr lang="en-US" altLang="zh-CN" baseline="0" dirty="0" smtClean="0"/>
                    </a:p>
                    <a:p>
                      <a:pPr algn="ctr"/>
                      <a:r>
                        <a:rPr lang="en-US" altLang="zh-CN" baseline="0" dirty="0" smtClean="0"/>
                        <a:t>+ fc</a:t>
                      </a:r>
                      <a:endParaRPr lang="en-US" altLang="zh-CN" dirty="0" smtClean="0"/>
                    </a:p>
                  </a:txBody>
                  <a:tcPr anchor="ctr"/>
                </a:tc>
              </a:tr>
              <a:tr h="482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AlexNet</a:t>
                      </a:r>
                      <a:endParaRPr lang="zh-CN" altLang="en-US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224x224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11x11</a:t>
                      </a:r>
                    </a:p>
                    <a:p>
                      <a:pPr algn="ctr"/>
                      <a:r>
                        <a:rPr lang="en-US" altLang="zh-CN" dirty="0" smtClean="0"/>
                        <a:t>5x5</a:t>
                      </a:r>
                    </a:p>
                    <a:p>
                      <a:pPr algn="ctr"/>
                      <a:r>
                        <a:rPr lang="en-US" altLang="zh-CN" u="sng" dirty="0" smtClean="0"/>
                        <a:t>3x3</a:t>
                      </a:r>
                      <a:endParaRPr lang="zh-CN" altLang="en-US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135.32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Dropout</a:t>
                      </a:r>
                    </a:p>
                    <a:p>
                      <a:pPr algn="ctr"/>
                      <a:r>
                        <a:rPr lang="en-US" altLang="zh-CN" dirty="0" smtClean="0"/>
                        <a:t>+ ReLu</a:t>
                      </a:r>
                    </a:p>
                    <a:p>
                      <a:pPr algn="ctr"/>
                      <a:r>
                        <a:rPr lang="en-US" altLang="zh-CN" dirty="0" smtClean="0"/>
                        <a:t>+ MaxPool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82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VGG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558.17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VGG</a:t>
                      </a:r>
                      <a:r>
                        <a:rPr lang="zh-CN" altLang="en-US" dirty="0" smtClean="0"/>
                        <a:t>块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82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NiN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~ + 1x1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0.30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118.68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1x1</a:t>
                      </a:r>
                      <a:r>
                        <a:rPr lang="zh-CN" altLang="en-US" dirty="0" smtClean="0"/>
                        <a:t>卷积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代替全连接层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82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GoogLeNet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5x5</a:t>
                      </a:r>
                    </a:p>
                    <a:p>
                      <a:pPr algn="ctr"/>
                      <a:r>
                        <a:rPr lang="en-US" altLang="zh-CN" dirty="0" smtClean="0"/>
                        <a:t>3x3</a:t>
                      </a:r>
                    </a:p>
                    <a:p>
                      <a:pPr algn="ctr"/>
                      <a:r>
                        <a:rPr lang="en-US" altLang="zh-CN" dirty="0" smtClean="0"/>
                        <a:t>1x1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294.37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Inception</a:t>
                      </a:r>
                      <a:r>
                        <a:rPr lang="zh-CN" altLang="en-US" dirty="0" smtClean="0"/>
                        <a:t>块多卷积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82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ResNet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7x7</a:t>
                      </a:r>
                    </a:p>
                    <a:p>
                      <a:pPr algn="ctr"/>
                      <a:r>
                        <a:rPr lang="en-US" altLang="zh-CN" dirty="0" smtClean="0"/>
                        <a:t>3x3</a:t>
                      </a:r>
                    </a:p>
                    <a:p>
                      <a:pPr algn="ctr"/>
                      <a:r>
                        <a:rPr lang="en-US" altLang="zh-CN" dirty="0" smtClean="0"/>
                        <a:t>1x1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261.62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残差块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82708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26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818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基础回顾</a:t>
            </a:r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0" y="1002858"/>
            <a:ext cx="2576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二维卷积</a:t>
            </a:r>
            <a:endParaRPr lang="en-US" altLang="zh-CN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0213" y="5284939"/>
                <a:ext cx="931960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3600" dirty="0" smtClean="0"/>
                  <a:t>Output_size: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600" dirty="0"/>
                      <m:t>⌊(</m:t>
                    </m:r>
                    <m:r>
                      <m:rPr>
                        <m:nor/>
                      </m:rPr>
                      <a:rPr lang="en-US" altLang="zh-CN" sz="3600" i="1" dirty="0"/>
                      <m:t>nh</m:t>
                    </m:r>
                    <m:r>
                      <m:rPr>
                        <m:nor/>
                      </m:rPr>
                      <a:rPr lang="en-US" altLang="zh-CN" sz="3600" dirty="0"/>
                      <m:t>​−</m:t>
                    </m:r>
                    <m:r>
                      <m:rPr>
                        <m:nor/>
                      </m:rPr>
                      <a:rPr lang="en-US" altLang="zh-CN" sz="3600" i="1" dirty="0"/>
                      <m:t>kh</m:t>
                    </m:r>
                    <m:r>
                      <m:rPr>
                        <m:nor/>
                      </m:rPr>
                      <a:rPr lang="en-US" altLang="zh-CN" sz="3600" dirty="0"/>
                      <m:t>​+</m:t>
                    </m:r>
                    <m:r>
                      <m:rPr>
                        <m:nor/>
                      </m:rPr>
                      <a:rPr lang="en-US" altLang="zh-CN" sz="3600" i="1" dirty="0"/>
                      <m:t>ph</m:t>
                    </m:r>
                    <m:r>
                      <m:rPr>
                        <m:nor/>
                      </m:rPr>
                      <a:rPr lang="en-US" altLang="zh-CN" sz="3600" dirty="0"/>
                      <m:t>​+</m:t>
                    </m:r>
                    <m:r>
                      <m:rPr>
                        <m:nor/>
                      </m:rPr>
                      <a:rPr lang="en-US" altLang="zh-CN" sz="3600" i="1" dirty="0"/>
                      <m:t>sh</m:t>
                    </m:r>
                    <m:r>
                      <m:rPr>
                        <m:nor/>
                      </m:rPr>
                      <a:rPr lang="en-US" altLang="zh-CN" sz="3600" dirty="0"/>
                      <m:t>​)/</m:t>
                    </m:r>
                    <m:r>
                      <m:rPr>
                        <m:nor/>
                      </m:rPr>
                      <a:rPr lang="en-US" altLang="zh-CN" sz="3600" i="1" dirty="0"/>
                      <m:t>sh</m:t>
                    </m:r>
                    <m:r>
                      <m:rPr>
                        <m:nor/>
                      </m:rPr>
                      <a:rPr lang="en-US" altLang="zh-CN" sz="3600" dirty="0"/>
                      <m:t>​⌋×⌊(</m:t>
                    </m:r>
                    <m:r>
                      <m:rPr>
                        <m:nor/>
                      </m:rPr>
                      <a:rPr lang="en-US" altLang="zh-CN" sz="3600" i="1" dirty="0"/>
                      <m:t>nw</m:t>
                    </m:r>
                    <m:r>
                      <m:rPr>
                        <m:nor/>
                      </m:rPr>
                      <a:rPr lang="en-US" altLang="zh-CN" sz="3600" dirty="0"/>
                      <m:t>​−</m:t>
                    </m:r>
                    <m:r>
                      <m:rPr>
                        <m:nor/>
                      </m:rPr>
                      <a:rPr lang="en-US" altLang="zh-CN" sz="3600" i="1" dirty="0"/>
                      <m:t>kw</m:t>
                    </m:r>
                    <m:r>
                      <m:rPr>
                        <m:nor/>
                      </m:rPr>
                      <a:rPr lang="en-US" altLang="zh-CN" sz="3600" dirty="0"/>
                      <m:t>​+</m:t>
                    </m:r>
                    <m:r>
                      <m:rPr>
                        <m:nor/>
                      </m:rPr>
                      <a:rPr lang="en-US" altLang="zh-CN" sz="3600" i="1" dirty="0"/>
                      <m:t>pw</m:t>
                    </m:r>
                    <m:r>
                      <m:rPr>
                        <m:nor/>
                      </m:rPr>
                      <a:rPr lang="en-US" altLang="zh-CN" sz="3600" dirty="0"/>
                      <m:t>​+</m:t>
                    </m:r>
                    <m:r>
                      <m:rPr>
                        <m:nor/>
                      </m:rPr>
                      <a:rPr lang="en-US" altLang="zh-CN" sz="3600" i="1" dirty="0"/>
                      <m:t>sw</m:t>
                    </m:r>
                    <m:r>
                      <m:rPr>
                        <m:nor/>
                      </m:rPr>
                      <a:rPr lang="en-US" altLang="zh-CN" sz="3600" dirty="0"/>
                      <m:t>​)/</m:t>
                    </m:r>
                    <m:r>
                      <m:rPr>
                        <m:nor/>
                      </m:rPr>
                      <a:rPr lang="en-US" altLang="zh-CN" sz="3600" i="1" dirty="0"/>
                      <m:t>sw</m:t>
                    </m:r>
                    <m:r>
                      <m:rPr>
                        <m:nor/>
                      </m:rPr>
                      <a:rPr lang="en-US" altLang="zh-CN" sz="3600" dirty="0"/>
                      <m:t>​⌋</m:t>
                    </m:r>
                  </m:oMath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" y="5284939"/>
                <a:ext cx="9319607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8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449" y="1002858"/>
            <a:ext cx="7699676" cy="37752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5999" y="4846833"/>
            <a:ext cx="501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Fig. stride=(3, 2), padding=(1,1)</a:t>
            </a:r>
            <a:r>
              <a:rPr lang="zh-CN" altLang="en-US" dirty="0" smtClean="0"/>
              <a:t> 的</a:t>
            </a:r>
            <a:r>
              <a:rPr lang="zh-CN" altLang="en-US" dirty="0"/>
              <a:t>二维互相关运算</a:t>
            </a:r>
          </a:p>
        </p:txBody>
      </p:sp>
    </p:spTree>
    <p:extLst>
      <p:ext uri="{BB962C8B-B14F-4D97-AF65-F5344CB8AC3E}">
        <p14:creationId xmlns:p14="http://schemas.microsoft.com/office/powerpoint/2010/main" val="405818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818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基础回顾</a:t>
            </a:r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0" y="1002858"/>
            <a:ext cx="1915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Pool()</a:t>
            </a:r>
            <a:endParaRPr lang="en-US" altLang="zh-CN" sz="3200" dirty="0"/>
          </a:p>
        </p:txBody>
      </p:sp>
      <p:sp>
        <p:nvSpPr>
          <p:cNvPr id="5" name="矩形 4"/>
          <p:cNvSpPr/>
          <p:nvPr/>
        </p:nvSpPr>
        <p:spPr>
          <a:xfrm>
            <a:off x="208100" y="3995678"/>
            <a:ext cx="9319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/>
              <a:t>Avgpool()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/>
              <a:t>Maxpool()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/>
              <a:t>Global AvgPool2d ((1, 1</a:t>
            </a:r>
            <a:r>
              <a:rPr lang="en-US" altLang="zh-CN" sz="3600" dirty="0" smtClean="0"/>
              <a:t>))</a:t>
            </a:r>
          </a:p>
          <a:p>
            <a:r>
              <a:rPr lang="en-US" altLang="zh-CN" sz="3600" dirty="0" smtClean="0"/>
              <a:t>                      ==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/>
              <a:t>AdaptiveAvgPool2d((1, 1))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94221" y="45494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Fig. 2x2 </a:t>
            </a:r>
            <a:r>
              <a:rPr lang="zh-CN" altLang="en-US" dirty="0" smtClean="0"/>
              <a:t>的池化层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860" y="1113309"/>
            <a:ext cx="7707124" cy="34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9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0" y="7104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7494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64642"/>
            <a:ext cx="1818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基础回顾</a:t>
            </a:r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0" y="1002858"/>
            <a:ext cx="2600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1x1</a:t>
            </a:r>
            <a:r>
              <a:rPr lang="zh-CN" altLang="en-US" sz="3200" dirty="0" smtClean="0"/>
              <a:t>卷积</a:t>
            </a:r>
            <a:r>
              <a:rPr lang="en-US" altLang="zh-CN" sz="3200" dirty="0" smtClean="0"/>
              <a:t>()</a:t>
            </a:r>
            <a:endParaRPr lang="en-US" altLang="zh-CN" sz="3200" dirty="0"/>
          </a:p>
        </p:txBody>
      </p:sp>
      <p:sp>
        <p:nvSpPr>
          <p:cNvPr id="5" name="矩形 4"/>
          <p:cNvSpPr/>
          <p:nvPr/>
        </p:nvSpPr>
        <p:spPr>
          <a:xfrm>
            <a:off x="273414" y="4265746"/>
            <a:ext cx="93196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dirty="0" smtClean="0"/>
              <a:t>融合通道信息</a:t>
            </a:r>
            <a:endParaRPr lang="en-US" altLang="zh-CN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dirty="0" smtClean="0"/>
              <a:t>通道数升维、降维</a:t>
            </a:r>
            <a:endParaRPr lang="en-US" altLang="zh-CN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dirty="0"/>
              <a:t>不</a:t>
            </a:r>
            <a:r>
              <a:rPr lang="zh-CN" altLang="en-US" sz="3600" dirty="0" smtClean="0"/>
              <a:t>限制输入尺寸</a:t>
            </a:r>
            <a:endParaRPr lang="en-US" altLang="zh-CN" sz="3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394221" y="454942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Fig. 1x1 </a:t>
            </a:r>
            <a:r>
              <a:rPr lang="zh-CN" altLang="en-US" dirty="0" smtClean="0"/>
              <a:t>卷积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92" y="1120911"/>
            <a:ext cx="7858726" cy="334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93000">
              <a:srgbClr val="00B0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467" y="2758369"/>
            <a:ext cx="10515600" cy="1325563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CN" sz="9600" b="1" dirty="0" smtClean="0"/>
              <a:t>LeNet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10576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6902</TotalTime>
  <Words>776</Words>
  <Application>Microsoft Office PowerPoint</Application>
  <PresentationFormat>宽屏</PresentationFormat>
  <Paragraphs>256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4" baseType="lpstr">
      <vt:lpstr>Roboto</vt:lpstr>
      <vt:lpstr>黑体</vt:lpstr>
      <vt:lpstr>宋体</vt:lpstr>
      <vt:lpstr>Arial</vt:lpstr>
      <vt:lpstr>Calibri</vt:lpstr>
      <vt:lpstr>Calibri Light</vt:lpstr>
      <vt:lpstr>Cambria Math</vt:lpstr>
      <vt:lpstr>Office 主题</vt:lpstr>
      <vt:lpstr>Basic Review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LeNet</vt:lpstr>
      <vt:lpstr>PowerPoint 演示文稿</vt:lpstr>
      <vt:lpstr>PowerPoint 演示文稿</vt:lpstr>
      <vt:lpstr>PowerPoint 演示文稿</vt:lpstr>
      <vt:lpstr>PowerPoint 演示文稿</vt:lpstr>
      <vt:lpstr>AlexNet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VGG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GoogLeNet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神经网络基础分享</dc:title>
  <dc:creator>Windows 用户</dc:creator>
  <cp:lastModifiedBy>Windows 用户</cp:lastModifiedBy>
  <cp:revision>140</cp:revision>
  <dcterms:created xsi:type="dcterms:W3CDTF">2020-11-25T02:32:22Z</dcterms:created>
  <dcterms:modified xsi:type="dcterms:W3CDTF">2021-08-10T04:48:52Z</dcterms:modified>
</cp:coreProperties>
</file>